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legacyDiagramTex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7" r:id="rId2"/>
    <p:sldId id="294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272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8" d="100"/>
          <a:sy n="98" d="100"/>
        </p:scale>
        <p:origin x="-994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3106" y="-77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06/relationships/legacyDocTextInfo" Target="legacyDocTextInfo.bin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7" Type="http://schemas.microsoft.com/office/2006/relationships/legacyDiagramText" Target="legacyDiagramText7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E5771F6-5B29-4BCD-8E21-8F7086F5FD10}" type="datetimeFigureOut">
              <a:rPr lang="en-US" smtClean="0"/>
              <a:pPr/>
              <a:t>3/18/2016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2EB84A7-41AC-42E1-86E6-D710FC01FF5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60B060D-668A-4402-A37E-798FC223C66B}" type="datetimeFigureOut">
              <a:rPr lang="en-US" smtClean="0"/>
              <a:pPr/>
              <a:t>3/18/2016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F40241D-9F62-44C8-98A8-0CE4BB4E4E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4444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According the</a:t>
            </a:r>
            <a:r>
              <a:rPr lang="en-US" baseline="0" dirty="0" smtClean="0"/>
              <a:t> frameworks of international law, and other international treaties on reparations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0241D-9F62-44C8-98A8-0CE4BB4E4EB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example,</a:t>
            </a:r>
            <a:r>
              <a:rPr lang="en-US" baseline="0" dirty="0" smtClean="0"/>
              <a:t> </a:t>
            </a:r>
            <a:r>
              <a:rPr lang="en-US" dirty="0" smtClean="0"/>
              <a:t>Bosnia – Herzegovina, What made it successful</a:t>
            </a:r>
          </a:p>
          <a:p>
            <a:r>
              <a:rPr lang="en-US" dirty="0" smtClean="0"/>
              <a:t>Monetary Compensation does not give victims the sense of</a:t>
            </a:r>
            <a:r>
              <a:rPr lang="en-US" baseline="0" dirty="0" smtClean="0"/>
              <a:t> justice that that restitution can achieve, in other words it leaves ethnic cleansing or racial based spatial segregation in  place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0241D-9F62-44C8-98A8-0CE4BB4E4EB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Israel</a:t>
            </a:r>
            <a:r>
              <a:rPr lang="en-US" baseline="0" dirty="0" smtClean="0"/>
              <a:t> has acquired legitimacy as a state, not as a Jewish state (Road Map 2003, UNSC Res 1515)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0241D-9F62-44C8-98A8-0CE4BB4E4EB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Where 2</a:t>
            </a:r>
            <a:r>
              <a:rPr lang="en-US" baseline="0" dirty="0" smtClean="0"/>
              <a:t>˚</a:t>
            </a:r>
            <a:r>
              <a:rPr lang="en-US" dirty="0" smtClean="0"/>
              <a:t>occupants were</a:t>
            </a:r>
            <a:r>
              <a:rPr lang="en-US" baseline="0" dirty="0" smtClean="0"/>
              <a:t> responsible for original confiscation or for racially discriminatory allocation of land it is not equitable to protect their rights over the rights of the victim (refugee or IDP) </a:t>
            </a:r>
          </a:p>
          <a:p>
            <a:r>
              <a:rPr lang="en-US" baseline="0" dirty="0" err="1" smtClean="0"/>
              <a:t>Eg</a:t>
            </a:r>
            <a:r>
              <a:rPr lang="en-US" baseline="0" dirty="0" smtClean="0"/>
              <a:t>. JNF acquired a great deal of land through land sales that were even illegal under Israeli Law </a:t>
            </a:r>
          </a:p>
          <a:p>
            <a:r>
              <a:rPr lang="en-US" baseline="0" dirty="0" smtClean="0"/>
              <a:t>Even property acquired in good faith, the 2˚ occupant is entitled to and should be the one to accept compensation, not refugee/returnee</a:t>
            </a:r>
          </a:p>
          <a:p>
            <a:r>
              <a:rPr lang="en-US" dirty="0" err="1" smtClean="0"/>
              <a:t>Silman</a:t>
            </a:r>
            <a:r>
              <a:rPr lang="en-US" dirty="0" smtClean="0"/>
              <a:t> Abu </a:t>
            </a:r>
            <a:r>
              <a:rPr lang="en-US" dirty="0" err="1" smtClean="0"/>
              <a:t>Sitta</a:t>
            </a:r>
            <a:r>
              <a:rPr lang="en-US" dirty="0" smtClean="0"/>
              <a:t>: 78% of Israelis live in 14%</a:t>
            </a:r>
            <a:r>
              <a:rPr lang="en-US" baseline="0" dirty="0" smtClean="0"/>
              <a:t> of Israel</a:t>
            </a:r>
          </a:p>
          <a:p>
            <a:r>
              <a:rPr lang="en-US" baseline="0" dirty="0" smtClean="0"/>
              <a:t>Remaining 86% contains 22% Israelis</a:t>
            </a:r>
          </a:p>
          <a:p>
            <a:r>
              <a:rPr lang="en-US" baseline="0" dirty="0" smtClean="0"/>
              <a:t>	20% live in Palestinian city centers (Beer Al Saba’, Ashdod, </a:t>
            </a:r>
            <a:r>
              <a:rPr lang="en-US" baseline="0" dirty="0" err="1" smtClean="0"/>
              <a:t>Majdal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Asqalan</a:t>
            </a:r>
            <a:r>
              <a:rPr lang="en-US" baseline="0" dirty="0" smtClean="0"/>
              <a:t>, Nazareth, Haifa, Acre, </a:t>
            </a:r>
            <a:r>
              <a:rPr lang="en-US" baseline="0" dirty="0" err="1" smtClean="0"/>
              <a:t>Tiberias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Safad</a:t>
            </a:r>
            <a:endParaRPr lang="en-US" baseline="0" dirty="0" smtClean="0"/>
          </a:p>
          <a:p>
            <a:r>
              <a:rPr lang="en-US" baseline="0" dirty="0" smtClean="0"/>
              <a:t>	2% live in Kibbutzim</a:t>
            </a:r>
          </a:p>
          <a:p>
            <a:r>
              <a:rPr lang="en-US" baseline="0" dirty="0" smtClean="0"/>
              <a:t>If the total refugees in Gaza and in Lebanon were to return only 1% of the Israeli Jewish population would be affected as secondary occupants</a:t>
            </a:r>
          </a:p>
          <a:p>
            <a:r>
              <a:rPr lang="en-US" baseline="0" dirty="0" smtClean="0"/>
              <a:t>Why? Because the land is vacant/uninhabited</a:t>
            </a:r>
          </a:p>
          <a:p>
            <a:r>
              <a:rPr lang="en-US" baseline="0" dirty="0" smtClean="0"/>
              <a:t>92% of Israelis live in urban areas</a:t>
            </a:r>
          </a:p>
          <a:p>
            <a:r>
              <a:rPr lang="en-US" dirty="0" smtClean="0"/>
              <a:t>IL is most protective of residents (homes) and less protective of commercial,</a:t>
            </a:r>
            <a:r>
              <a:rPr lang="en-US" baseline="0" dirty="0" smtClean="0"/>
              <a:t> industrial and agricultural property</a:t>
            </a:r>
          </a:p>
          <a:p>
            <a:r>
              <a:rPr lang="en-US" baseline="0" dirty="0" smtClean="0"/>
              <a:t>Percentage of lands that are state lands?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irrespective of the issue of good faith or legality of occupancy, the returnee/refugee has the right to re-own the individually owned property. He/she should be given the priority to decide whether or not to re-own the property. In case, returnee decides to not re-get his/her property which was occupied in good faith, the secondary occupant can remain in as an owner or tenant. As an owner  with good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faith,s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 he would not be asked for any contribution (for compensation purposes). As an tenant,  s/he will pay rent to the owner (the returnee). However, both with or without good faith, and irrespective of whether or not the returnee deiced to re-get the property, the state is under an obligation to compensate refugees and to secure the status/conditions of secondary occupants.</a:t>
            </a:r>
          </a:p>
          <a:p>
            <a:r>
              <a:rPr lang="en-US" dirty="0" smtClean="0"/>
              <a:t>Acquired rights </a:t>
            </a:r>
            <a:r>
              <a:rPr lang="en-US" dirty="0" err="1" smtClean="0"/>
              <a:t>vs</a:t>
            </a:r>
            <a:r>
              <a:rPr lang="en-US" dirty="0" smtClean="0"/>
              <a:t> legitimate rights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0241D-9F62-44C8-98A8-0CE4BB4E4EB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causes instability and insecurity? The denial of rights, which Israel has been doing from the beginning</a:t>
            </a:r>
          </a:p>
          <a:p>
            <a:r>
              <a:rPr lang="en-US" dirty="0" smtClean="0"/>
              <a:t>Israeli policy</a:t>
            </a:r>
            <a:r>
              <a:rPr lang="en-US" baseline="0" dirty="0" smtClean="0"/>
              <a:t> of encouraging and supporting fear of the other, the common enemy </a:t>
            </a:r>
          </a:p>
          <a:p>
            <a:r>
              <a:rPr lang="en-US" baseline="0" dirty="0" smtClean="0"/>
              <a:t>Forceful imposition of western culture and values on a geographic and social and culture of eastern </a:t>
            </a:r>
            <a:r>
              <a:rPr lang="en-US" baseline="0" dirty="0" err="1" smtClean="0"/>
              <a:t>orgin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0241D-9F62-44C8-98A8-0CE4BB4E4EB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Stages of participation</a:t>
            </a:r>
            <a:r>
              <a:rPr lang="en-US" baseline="0" dirty="0" smtClean="0"/>
              <a:t> in the beginning it could be separate; later on after some progress we can take about unofficial and official truth commissions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0241D-9F62-44C8-98A8-0CE4BB4E4EB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Characteristics: of the state, of restitution</a:t>
            </a:r>
            <a:r>
              <a:rPr lang="en-US" baseline="0" dirty="0" smtClean="0"/>
              <a:t> mechanisms, of the law/legislation </a:t>
            </a:r>
          </a:p>
          <a:p>
            <a:r>
              <a:rPr lang="en-US" baseline="0" dirty="0" smtClean="0"/>
              <a:t>This includes investigation, prosecution and punishment of perpetrators</a:t>
            </a:r>
          </a:p>
          <a:p>
            <a:r>
              <a:rPr lang="en-US" baseline="0" dirty="0" smtClean="0"/>
              <a:t>Prosecution (</a:t>
            </a:r>
            <a:r>
              <a:rPr lang="en-US" baseline="0" dirty="0" err="1" smtClean="0"/>
              <a:t>Eg</a:t>
            </a:r>
            <a:r>
              <a:rPr lang="en-US" baseline="0" dirty="0" smtClean="0"/>
              <a:t> under universal jurisdiction) is a form of reparation and can ensure deterrence and non-</a:t>
            </a:r>
            <a:r>
              <a:rPr lang="en-US" baseline="0" dirty="0" err="1" smtClean="0"/>
              <a:t>reoccurence</a:t>
            </a:r>
            <a:r>
              <a:rPr lang="en-US" baseline="0" dirty="0" smtClean="0"/>
              <a:t> of HRVs and crimes and restore relations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0241D-9F62-44C8-98A8-0CE4BB4E4EB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B6830584-C7C6-4F19-A99B-E6E6B366FF69}" type="datetimeFigureOut">
              <a:rPr lang="en-US" smtClean="0"/>
              <a:pPr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35793723-FA73-4642-A515-79F1A52D607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:cover/>
      </p:transition>
    </mc:Choice>
    <mc:Fallback>
      <p:transition spd="slow">
        <p:cov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0584-C7C6-4F19-A99B-E6E6B366FF69}" type="datetimeFigureOut">
              <a:rPr lang="en-US" smtClean="0"/>
              <a:pPr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93723-FA73-4642-A515-79F1A52D60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:cover/>
      </p:transition>
    </mc:Choice>
    <mc:Fallback>
      <p:transition spd="slow">
        <p:cov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0584-C7C6-4F19-A99B-E6E6B366FF69}" type="datetimeFigureOut">
              <a:rPr lang="en-US" smtClean="0"/>
              <a:pPr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93723-FA73-4642-A515-79F1A52D60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:cover/>
      </p:transition>
    </mc:Choice>
    <mc:Fallback>
      <p:transition spd="slow">
        <p:cov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0584-C7C6-4F19-A99B-E6E6B366FF69}" type="datetimeFigureOut">
              <a:rPr lang="en-US" smtClean="0"/>
              <a:pPr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93723-FA73-4642-A515-79F1A52D60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:cover/>
      </p:transition>
    </mc:Choice>
    <mc:Fallback>
      <p:transition spd="slow">
        <p:cov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0584-C7C6-4F19-A99B-E6E6B366FF69}" type="datetimeFigureOut">
              <a:rPr lang="en-US" smtClean="0"/>
              <a:pPr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93723-FA73-4642-A515-79F1A52D60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:cover/>
      </p:transition>
    </mc:Choice>
    <mc:Fallback>
      <p:transition spd="slow">
        <p:cov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0584-C7C6-4F19-A99B-E6E6B366FF69}" type="datetimeFigureOut">
              <a:rPr lang="en-US" smtClean="0"/>
              <a:pPr/>
              <a:t>3/18/2016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93723-FA73-4642-A515-79F1A52D60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:cover/>
      </p:transition>
    </mc:Choice>
    <mc:Fallback>
      <p:transition spd="slow">
        <p:cov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0584-C7C6-4F19-A99B-E6E6B366FF69}" type="datetimeFigureOut">
              <a:rPr lang="en-US" smtClean="0"/>
              <a:pPr/>
              <a:t>3/18/2016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93723-FA73-4642-A515-79F1A52D60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:cover/>
      </p:transition>
    </mc:Choice>
    <mc:Fallback>
      <p:transition spd="slow">
        <p:cov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0584-C7C6-4F19-A99B-E6E6B366FF69}" type="datetimeFigureOut">
              <a:rPr lang="en-US" smtClean="0"/>
              <a:pPr/>
              <a:t>3/18/2016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93723-FA73-4642-A515-79F1A52D60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:cover/>
      </p:transition>
    </mc:Choice>
    <mc:Fallback>
      <p:transition spd="slow">
        <p:cov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0584-C7C6-4F19-A99B-E6E6B366FF69}" type="datetimeFigureOut">
              <a:rPr lang="en-US" smtClean="0"/>
              <a:pPr/>
              <a:t>3/18/2016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93723-FA73-4642-A515-79F1A52D60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:cover/>
      </p:transition>
    </mc:Choice>
    <mc:Fallback>
      <p:transition spd="slow">
        <p:cov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0584-C7C6-4F19-A99B-E6E6B366FF69}" type="datetimeFigureOut">
              <a:rPr lang="en-US" smtClean="0"/>
              <a:pPr/>
              <a:t>3/18/2016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93723-FA73-4642-A515-79F1A52D60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:cover/>
      </p:transition>
    </mc:Choice>
    <mc:Fallback>
      <p:transition spd="slow">
        <p:cov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0584-C7C6-4F19-A99B-E6E6B366FF69}" type="datetimeFigureOut">
              <a:rPr lang="en-US" smtClean="0"/>
              <a:pPr/>
              <a:t>3/18/2016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93723-FA73-4642-A515-79F1A52D60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:cover/>
      </p:transition>
    </mc:Choice>
    <mc:Fallback>
      <p:transition spd="slow">
        <p:cov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 cstate="print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B6830584-C7C6-4F19-A99B-E6E6B366FF69}" type="datetimeFigureOut">
              <a:rPr lang="en-US" smtClean="0"/>
              <a:pPr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35793723-FA73-4642-A515-79F1A52D60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3000">
        <p:cover/>
      </p:transition>
    </mc:Choice>
    <mc:Fallback>
      <p:transition spd="slow">
        <p:cover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dil.org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badilwi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401207">
            <a:off x="850641" y="4993555"/>
            <a:ext cx="2099422" cy="44262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 rot="360000">
            <a:off x="3321816" y="3014849"/>
            <a:ext cx="4847038" cy="1943994"/>
          </a:xfrm>
        </p:spPr>
        <p:txBody>
          <a:bodyPr/>
          <a:lstStyle/>
          <a:p>
            <a:r>
              <a:rPr lang="en-US" sz="4400" dirty="0" smtClean="0"/>
              <a:t>Return in Principle and Practice </a:t>
            </a:r>
            <a:endParaRPr lang="en-US" sz="4400" dirty="0"/>
          </a:p>
        </p:txBody>
      </p:sp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endParaRPr lang="en-US" dirty="0" smtClean="0">
              <a:hlinkClick r:id="rId3"/>
            </a:endParaRPr>
          </a:p>
          <a:p>
            <a:pPr eaLnBrk="1" hangingPunct="1"/>
            <a:r>
              <a:rPr lang="en-US" sz="2400" dirty="0" smtClean="0">
                <a:hlinkClick r:id="rId3"/>
              </a:rPr>
              <a:t>www.badil.org</a:t>
            </a:r>
            <a:endParaRPr lang="en-US" sz="2400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Justice with stability </a:t>
            </a:r>
          </a:p>
          <a:p>
            <a:pPr lvl="1"/>
            <a:r>
              <a:rPr lang="en-US" dirty="0" smtClean="0"/>
              <a:t>Rights </a:t>
            </a:r>
            <a:r>
              <a:rPr lang="en-US" dirty="0" smtClean="0"/>
              <a:t>holders </a:t>
            </a:r>
            <a:r>
              <a:rPr lang="en-US" dirty="0" smtClean="0"/>
              <a:t>participation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Reparation must be </a:t>
            </a:r>
            <a:r>
              <a:rPr lang="en-US" dirty="0" smtClean="0"/>
              <a:t>organized and systematic</a:t>
            </a:r>
          </a:p>
          <a:p>
            <a:pPr lvl="1"/>
            <a:r>
              <a:rPr lang="en-US" dirty="0" smtClean="0"/>
              <a:t>Extensive reconciliation efforts</a:t>
            </a:r>
          </a:p>
          <a:p>
            <a:pPr lvl="1"/>
            <a:r>
              <a:rPr lang="en-US" dirty="0" smtClean="0"/>
              <a:t>Preparation for reparations could and should begin before </a:t>
            </a:r>
            <a:r>
              <a:rPr lang="en-US" dirty="0" smtClean="0"/>
              <a:t>political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/>
              <a:t>agreements </a:t>
            </a:r>
          </a:p>
        </p:txBody>
      </p:sp>
      <p:pic>
        <p:nvPicPr>
          <p:cNvPr id="4" name="Picture 3" descr="logobadilwi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6019800"/>
            <a:ext cx="2362200" cy="4980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:cover/>
      </p:transition>
    </mc:Choice>
    <mc:Fallback>
      <p:transition spd="slow">
        <p:cover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What now?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Extensive awareness and education campaigns</a:t>
            </a:r>
          </a:p>
          <a:p>
            <a:pPr lvl="1"/>
            <a:r>
              <a:rPr lang="en-US" dirty="0" smtClean="0"/>
              <a:t>Principles and Practicalities of Return</a:t>
            </a:r>
          </a:p>
          <a:p>
            <a:pPr lvl="1"/>
            <a:r>
              <a:rPr lang="en-US" dirty="0" smtClean="0"/>
              <a:t>Return and restitution models</a:t>
            </a:r>
          </a:p>
          <a:p>
            <a:pPr lvl="1"/>
            <a:r>
              <a:rPr lang="en-US" dirty="0" smtClean="0"/>
              <a:t>Past and present HRVs and crimes</a:t>
            </a:r>
          </a:p>
          <a:p>
            <a:r>
              <a:rPr lang="en-US" dirty="0" smtClean="0"/>
              <a:t>Determine the characteristics of durable solutions and sustainable peace</a:t>
            </a:r>
          </a:p>
          <a:p>
            <a:r>
              <a:rPr lang="en-US" dirty="0" smtClean="0"/>
              <a:t>Lobby and advocate for measures to end impunity and ensure accountability </a:t>
            </a:r>
          </a:p>
          <a:p>
            <a:pPr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:cover/>
      </p:transition>
    </mc:Choice>
    <mc:Fallback>
      <p:transition spd="slow">
        <p:cover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C00000"/>
                </a:solidFill>
              </a:rPr>
              <a:t>Questions??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838200"/>
            <a:ext cx="7467600" cy="3951337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sz="4400" dirty="0" smtClean="0"/>
          </a:p>
          <a:p>
            <a:pPr algn="ctr" eaLnBrk="1" hangingPunct="1">
              <a:buFontTx/>
              <a:buNone/>
            </a:pPr>
            <a:r>
              <a:rPr lang="en-US" sz="3600" dirty="0" smtClean="0"/>
              <a:t>Return is Our Right </a:t>
            </a:r>
          </a:p>
          <a:p>
            <a:pPr algn="ctr" eaLnBrk="1" hangingPunct="1">
              <a:buFontTx/>
              <a:buNone/>
            </a:pPr>
            <a:r>
              <a:rPr lang="en-US" sz="3600" dirty="0" smtClean="0"/>
              <a:t>and Our Will </a:t>
            </a:r>
          </a:p>
        </p:txBody>
      </p:sp>
      <p:pic>
        <p:nvPicPr>
          <p:cNvPr id="6" name="Picture 5" descr="logobadilwi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6019800"/>
            <a:ext cx="2362200" cy="498031"/>
          </a:xfrm>
          <a:prstGeom prst="rect">
            <a:avLst/>
          </a:prstGeom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3098800"/>
            <a:ext cx="3810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C00000"/>
                </a:solidFill>
              </a:rPr>
              <a:t>Displaced Palestinians (up to 2015)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5000"/>
            <a:ext cx="7467600" cy="3951337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</a:pPr>
            <a:r>
              <a:rPr lang="en-US" sz="3800" dirty="0" smtClean="0"/>
              <a:t>66% of the Palestinian population are forcibly displaced persons</a:t>
            </a:r>
          </a:p>
          <a:p>
            <a:pPr marL="938784" lvl="1" indent="-609600">
              <a:lnSpc>
                <a:spcPct val="170000"/>
              </a:lnSpc>
            </a:pPr>
            <a:r>
              <a:rPr lang="en-US" sz="2600" dirty="0" smtClean="0"/>
              <a:t>7.98 million people total</a:t>
            </a:r>
          </a:p>
          <a:p>
            <a:pPr marL="938784" lvl="1" indent="-609600">
              <a:lnSpc>
                <a:spcPct val="170000"/>
              </a:lnSpc>
            </a:pPr>
            <a:r>
              <a:rPr lang="en-US" sz="2600" dirty="0" smtClean="0"/>
              <a:t>6.14 million are 1948 refugees (5.1 registered) </a:t>
            </a:r>
          </a:p>
          <a:p>
            <a:pPr marL="938784" lvl="1" indent="-609600">
              <a:lnSpc>
                <a:spcPct val="170000"/>
              </a:lnSpc>
            </a:pPr>
            <a:r>
              <a:rPr lang="en-US" sz="2600" dirty="0" smtClean="0"/>
              <a:t>1.1 million 1967 refugees </a:t>
            </a:r>
          </a:p>
          <a:p>
            <a:pPr marL="938784" lvl="1" indent="-609600">
              <a:lnSpc>
                <a:spcPct val="170000"/>
              </a:lnSpc>
            </a:pPr>
            <a:r>
              <a:rPr lang="en-US" sz="2600" dirty="0" smtClean="0"/>
              <a:t>720,000 are IDPS (384,200 (Israel) + 334,600 (oPt))</a:t>
            </a:r>
          </a:p>
          <a:p>
            <a:pPr>
              <a:lnSpc>
                <a:spcPct val="170000"/>
              </a:lnSpc>
            </a:pPr>
            <a:r>
              <a:rPr lang="en-US" sz="3800" dirty="0" smtClean="0"/>
              <a:t>Largest and longest standing refugee population in the world</a:t>
            </a:r>
            <a:endParaRPr lang="en-US" sz="3800" dirty="0"/>
          </a:p>
        </p:txBody>
      </p:sp>
      <p:pic>
        <p:nvPicPr>
          <p:cNvPr id="6" name="Picture 5" descr="logobadilwi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6055169"/>
            <a:ext cx="2362200" cy="4980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:cover/>
      </p:transition>
    </mc:Choice>
    <mc:Fallback>
      <p:transition spd="slow">
        <p:cover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C00000"/>
                </a:solidFill>
              </a:rPr>
              <a:t>Root Causes 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Forcible Transfer</a:t>
            </a:r>
          </a:p>
          <a:p>
            <a:r>
              <a:rPr lang="en-US" dirty="0" smtClean="0"/>
              <a:t>Colonization </a:t>
            </a:r>
          </a:p>
          <a:p>
            <a:r>
              <a:rPr lang="en-US" dirty="0" smtClean="0"/>
              <a:t>Apartheid 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9154" name="Diagram 3"/>
          <p:cNvGraphicFramePr>
            <a:graphicFrameLocks/>
          </p:cNvGraphicFramePr>
          <p:nvPr/>
        </p:nvGraphicFramePr>
        <p:xfrm>
          <a:off x="3962400" y="1752600"/>
          <a:ext cx="4422775" cy="4343400"/>
        </p:xfrm>
        <a:graphic>
          <a:graphicData uri="http://schemas.openxmlformats.org/drawingml/2006/compatibility">
            <com:legacyDrawing xmlns:com="http://schemas.openxmlformats.org/drawingml/2006/compatibility" spid="_x0000_s49154"/>
          </a:graphicData>
        </a:graphic>
      </p:graphicFrame>
      <p:pic>
        <p:nvPicPr>
          <p:cNvPr id="5" name="Picture 4" descr="logobadilwi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6019800"/>
            <a:ext cx="2362200" cy="498031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C00000"/>
                </a:solidFill>
              </a:rPr>
              <a:t>Return in Principle 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Reparations =&gt;restoration as much as possible to what was </a:t>
            </a:r>
          </a:p>
          <a:p>
            <a:pPr lvl="1"/>
            <a:r>
              <a:rPr lang="en-US" dirty="0" smtClean="0"/>
              <a:t>Voluntary Repatriation =&gt; return</a:t>
            </a:r>
          </a:p>
          <a:p>
            <a:pPr lvl="1"/>
            <a:r>
              <a:rPr lang="en-US" dirty="0" smtClean="0"/>
              <a:t>Property Restitution =&gt; reclamation of original property lost </a:t>
            </a:r>
          </a:p>
          <a:p>
            <a:pPr lvl="1"/>
            <a:r>
              <a:rPr lang="en-US" dirty="0" smtClean="0"/>
              <a:t>Compensation =&gt; monetary or other property</a:t>
            </a:r>
          </a:p>
          <a:p>
            <a:pPr lvl="1"/>
            <a:r>
              <a:rPr lang="en-US" dirty="0" smtClean="0"/>
              <a:t>Satisfaction including guarantees of non-repetition 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:cover/>
      </p:transition>
    </mc:Choice>
    <mc:Fallback>
      <p:transition spd="slow">
        <p:cover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C00000"/>
                </a:solidFill>
              </a:rPr>
              <a:t>Return in Practice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Detailed political agreements that ensure:</a:t>
            </a:r>
          </a:p>
          <a:p>
            <a:pPr lvl="1"/>
            <a:r>
              <a:rPr lang="en-US" dirty="0" smtClean="0"/>
              <a:t>Individual rights</a:t>
            </a:r>
          </a:p>
          <a:p>
            <a:pPr lvl="1"/>
            <a:r>
              <a:rPr lang="en-US" dirty="0" smtClean="0"/>
              <a:t>Repealed discriminatory legislation with an enforcement mechanism</a:t>
            </a:r>
          </a:p>
          <a:p>
            <a:r>
              <a:rPr lang="en-US" b="1" dirty="0" smtClean="0"/>
              <a:t>Participation of rights-holders </a:t>
            </a:r>
            <a:r>
              <a:rPr lang="en-US" dirty="0" smtClean="0"/>
              <a:t>(victims, refugees and internally displaced persons)</a:t>
            </a:r>
          </a:p>
          <a:p>
            <a:r>
              <a:rPr lang="en-US" dirty="0" smtClean="0"/>
              <a:t>International support and political backing</a:t>
            </a:r>
          </a:p>
          <a:p>
            <a:r>
              <a:rPr lang="en-US" dirty="0" smtClean="0"/>
              <a:t>Comprehensive legislation framework with review mechanism</a:t>
            </a:r>
          </a:p>
          <a:p>
            <a:r>
              <a:rPr lang="en-US" dirty="0" smtClean="0"/>
              <a:t>A system of return and restitution  grounded in the rule of law</a:t>
            </a:r>
          </a:p>
          <a:p>
            <a:r>
              <a:rPr lang="en-US" dirty="0" smtClean="0"/>
              <a:t>Restitution favored over pure compensation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logobadilwi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6019800"/>
            <a:ext cx="2362200" cy="4980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:cover/>
      </p:transition>
    </mc:Choice>
    <mc:Fallback>
      <p:transition spd="slow">
        <p:cov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C00000"/>
                </a:solidFill>
              </a:rPr>
              <a:t>Challenges 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Self-Determination </a:t>
            </a:r>
          </a:p>
          <a:p>
            <a:r>
              <a:rPr lang="en-US" dirty="0" smtClean="0"/>
              <a:t>Property Restitution </a:t>
            </a:r>
            <a:r>
              <a:rPr lang="en-US" dirty="0" err="1" smtClean="0"/>
              <a:t>vs</a:t>
            </a:r>
            <a:r>
              <a:rPr lang="en-US" dirty="0" smtClean="0"/>
              <a:t> Secondary Occupants</a:t>
            </a:r>
          </a:p>
          <a:p>
            <a:r>
              <a:rPr lang="en-US" dirty="0" smtClean="0"/>
              <a:t>Security and Stability  </a:t>
            </a:r>
          </a:p>
          <a:p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191000"/>
            <a:ext cx="2450237" cy="1752600"/>
          </a:xfrm>
          <a:prstGeom prst="rect">
            <a:avLst/>
          </a:prstGeom>
          <a:noFill/>
        </p:spPr>
      </p:pic>
      <p:pic>
        <p:nvPicPr>
          <p:cNvPr id="5" name="Picture 11" descr="lif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657600" y="4191000"/>
            <a:ext cx="2311460" cy="1732571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4114800"/>
            <a:ext cx="2079625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" name="Picture 6" descr="logobadilwid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6019800"/>
            <a:ext cx="2362200" cy="4980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:cover/>
      </p:transition>
    </mc:Choice>
    <mc:Fallback>
      <p:transition spd="slow">
        <p:cov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C00000"/>
                </a:solidFill>
              </a:rPr>
              <a:t>Self-Determination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collective right that is a framework to facilitate other rights</a:t>
            </a:r>
          </a:p>
          <a:p>
            <a:r>
              <a:rPr lang="en-US" dirty="0" smtClean="0"/>
              <a:t>Does not sanction or require the division of states</a:t>
            </a:r>
          </a:p>
          <a:p>
            <a:r>
              <a:rPr lang="en-US" dirty="0" smtClean="0"/>
              <a:t>Satisfied through democratic self-government within a pre-existing territory</a:t>
            </a:r>
          </a:p>
          <a:p>
            <a:r>
              <a:rPr lang="en-US" dirty="0" smtClean="0"/>
              <a:t>Never a license for artificially changing demographic composition or privileging the rights of one ethnic/religious group over another </a:t>
            </a:r>
            <a:endParaRPr lang="en-US" dirty="0"/>
          </a:p>
        </p:txBody>
      </p:sp>
      <p:pic>
        <p:nvPicPr>
          <p:cNvPr id="4" name="Picture 3" descr="logobadilwid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6019800"/>
            <a:ext cx="2362200" cy="49803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:cover/>
      </p:transition>
    </mc:Choice>
    <mc:Fallback>
      <p:transition spd="slow">
        <p:cover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C00000"/>
                </a:solidFill>
              </a:rPr>
              <a:t>Property Restitution vs. </a:t>
            </a:r>
            <a:br>
              <a:rPr lang="en-US" sz="4000" dirty="0" smtClean="0">
                <a:solidFill>
                  <a:srgbClr val="C00000"/>
                </a:solidFill>
              </a:rPr>
            </a:br>
            <a:r>
              <a:rPr lang="en-US" sz="4000" dirty="0" smtClean="0">
                <a:solidFill>
                  <a:srgbClr val="C00000"/>
                </a:solidFill>
              </a:rPr>
              <a:t>Secondary Occupants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Palestinian refugees and IDPs as victims of a discriminatory land regime (state sponsored) have a right to restitution (from Israel)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means</a:t>
            </a:r>
            <a:r>
              <a:rPr lang="en-US" dirty="0" smtClean="0"/>
              <a:t> by which the land was acquired is important </a:t>
            </a:r>
          </a:p>
          <a:p>
            <a:r>
              <a:rPr lang="en-US" dirty="0" smtClean="0"/>
              <a:t>2˚ occupant </a:t>
            </a:r>
            <a:r>
              <a:rPr lang="en-US" dirty="0" smtClean="0"/>
              <a:t>rights </a:t>
            </a:r>
            <a:r>
              <a:rPr lang="en-US" dirty="0" smtClean="0"/>
              <a:t>would not block refugee </a:t>
            </a:r>
            <a:r>
              <a:rPr lang="en-US" dirty="0" smtClean="0"/>
              <a:t>return </a:t>
            </a:r>
            <a:endParaRPr lang="en-US" dirty="0" smtClean="0"/>
          </a:p>
          <a:p>
            <a:r>
              <a:rPr lang="en-US" dirty="0" smtClean="0"/>
              <a:t>Not all property rights are equal </a:t>
            </a:r>
            <a:endParaRPr lang="en-US" dirty="0"/>
          </a:p>
        </p:txBody>
      </p:sp>
      <p:pic>
        <p:nvPicPr>
          <p:cNvPr id="5" name="Picture 4" descr="logobadilwi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6019800"/>
            <a:ext cx="2362200" cy="4980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:cover/>
      </p:transition>
    </mc:Choice>
    <mc:Fallback>
      <p:transition spd="slow">
        <p:cover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C00000"/>
                </a:solidFill>
              </a:rPr>
              <a:t>Security and Stability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Addressing the root causes:</a:t>
            </a:r>
          </a:p>
          <a:p>
            <a:pPr lvl="1"/>
            <a:r>
              <a:rPr lang="en-US" dirty="0" smtClean="0"/>
              <a:t>End ongoing forcible transfer, colonization and Apartheid  </a:t>
            </a:r>
          </a:p>
          <a:p>
            <a:pPr lvl="1"/>
            <a:r>
              <a:rPr lang="en-US" dirty="0" smtClean="0"/>
              <a:t>Colonization in all its forms: structural, economic, political, cultural </a:t>
            </a:r>
          </a:p>
          <a:p>
            <a:r>
              <a:rPr lang="en-US" dirty="0" smtClean="0"/>
              <a:t>Security and stability are important concerns in deciding </a:t>
            </a:r>
            <a:r>
              <a:rPr lang="en-US" b="1" dirty="0" smtClean="0"/>
              <a:t>how</a:t>
            </a:r>
            <a:r>
              <a:rPr lang="en-US" dirty="0" smtClean="0"/>
              <a:t> not </a:t>
            </a:r>
            <a:r>
              <a:rPr lang="en-US" b="1" dirty="0" smtClean="0"/>
              <a:t>if</a:t>
            </a:r>
            <a:r>
              <a:rPr lang="en-US" dirty="0" smtClean="0"/>
              <a:t> to implement reparation </a:t>
            </a:r>
            <a:endParaRPr lang="en-US" dirty="0" smtClean="0"/>
          </a:p>
          <a:p>
            <a:r>
              <a:rPr lang="en-US" dirty="0" smtClean="0"/>
              <a:t>Durable and just solution/s must be </a:t>
            </a:r>
            <a:r>
              <a:rPr lang="en-US" dirty="0" smtClean="0"/>
              <a:t>consistent </a:t>
            </a:r>
            <a:r>
              <a:rPr lang="en-US" dirty="0" smtClean="0"/>
              <a:t>with international law </a:t>
            </a:r>
            <a:r>
              <a:rPr lang="en-US" dirty="0" smtClean="0"/>
              <a:t>and the requirements </a:t>
            </a:r>
            <a:r>
              <a:rPr lang="en-US" dirty="0" smtClean="0"/>
              <a:t>of  sustainable stability.  </a:t>
            </a:r>
          </a:p>
          <a:p>
            <a:endParaRPr lang="en-US" dirty="0" smtClean="0"/>
          </a:p>
        </p:txBody>
      </p:sp>
      <p:pic>
        <p:nvPicPr>
          <p:cNvPr id="4" name="Picture 3" descr="logobadilwi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6019800"/>
            <a:ext cx="2362200" cy="4980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:cover/>
      </p:transition>
    </mc:Choice>
    <mc:Fallback>
      <p:transition spd="slow">
        <p:cover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ketchbook">
    <a:dk1>
      <a:sysClr val="windowText" lastClr="000000"/>
    </a:dk1>
    <a:lt1>
      <a:sysClr val="window" lastClr="FFFFFF"/>
    </a:lt1>
    <a:dk2>
      <a:srgbClr val="4C1304"/>
    </a:dk2>
    <a:lt2>
      <a:srgbClr val="FFFEE6"/>
    </a:lt2>
    <a:accent1>
      <a:srgbClr val="A63212"/>
    </a:accent1>
    <a:accent2>
      <a:srgbClr val="E68230"/>
    </a:accent2>
    <a:accent3>
      <a:srgbClr val="9BB05E"/>
    </a:accent3>
    <a:accent4>
      <a:srgbClr val="6B9BC7"/>
    </a:accent4>
    <a:accent5>
      <a:srgbClr val="4E66B2"/>
    </a:accent5>
    <a:accent6>
      <a:srgbClr val="8976AC"/>
    </a:accent6>
    <a:hlink>
      <a:srgbClr val="942408"/>
    </a:hlink>
    <a:folHlink>
      <a:srgbClr val="B34F17"/>
    </a:folHlink>
  </a:clrScheme>
</a:themeOverride>
</file>

<file path=ppt/theme/themeOverride2.xml><?xml version="1.0" encoding="utf-8"?>
<a:themeOverride xmlns:a="http://schemas.openxmlformats.org/drawingml/2006/main">
  <a:clrScheme name="Sketchbook">
    <a:dk1>
      <a:sysClr val="windowText" lastClr="000000"/>
    </a:dk1>
    <a:lt1>
      <a:sysClr val="window" lastClr="FFFFFF"/>
    </a:lt1>
    <a:dk2>
      <a:srgbClr val="4C1304"/>
    </a:dk2>
    <a:lt2>
      <a:srgbClr val="FFFEE6"/>
    </a:lt2>
    <a:accent1>
      <a:srgbClr val="A63212"/>
    </a:accent1>
    <a:accent2>
      <a:srgbClr val="E68230"/>
    </a:accent2>
    <a:accent3>
      <a:srgbClr val="9BB05E"/>
    </a:accent3>
    <a:accent4>
      <a:srgbClr val="6B9BC7"/>
    </a:accent4>
    <a:accent5>
      <a:srgbClr val="4E66B2"/>
    </a:accent5>
    <a:accent6>
      <a:srgbClr val="8976AC"/>
    </a:accent6>
    <a:hlink>
      <a:srgbClr val="942408"/>
    </a:hlink>
    <a:folHlink>
      <a:srgbClr val="B34F1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2639</TotalTime>
  <Words>760</Words>
  <Application>Microsoft Office PowerPoint</Application>
  <PresentationFormat>On-screen Show (4:3)</PresentationFormat>
  <Paragraphs>110</Paragraphs>
  <Slides>12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Sketchbook</vt:lpstr>
      <vt:lpstr>Return in Principle and Practice </vt:lpstr>
      <vt:lpstr>Displaced Palestinians (up to 2015) </vt:lpstr>
      <vt:lpstr>Root Causes </vt:lpstr>
      <vt:lpstr>Return in Principle </vt:lpstr>
      <vt:lpstr>Return in Practice</vt:lpstr>
      <vt:lpstr>Challenges </vt:lpstr>
      <vt:lpstr>Self-Determination </vt:lpstr>
      <vt:lpstr>Property Restitution vs.  Secondary Occupants </vt:lpstr>
      <vt:lpstr>Security and Stability </vt:lpstr>
      <vt:lpstr>Recommendations</vt:lpstr>
      <vt:lpstr>What now? </vt:lpstr>
      <vt:lpstr>Questions??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Lubnah Shomali</dc:creator>
  <cp:lastModifiedBy>Lubnah Shomali</cp:lastModifiedBy>
  <cp:revision>162</cp:revision>
  <dcterms:created xsi:type="dcterms:W3CDTF">2014-08-01T07:10:24Z</dcterms:created>
  <dcterms:modified xsi:type="dcterms:W3CDTF">2016-03-18T13:29:09Z</dcterms:modified>
</cp:coreProperties>
</file>